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20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C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83B0E97-C8C9-42D0-8C97-425C7EF428A1}" type="datetimeFigureOut">
              <a:rPr lang="fr-CA" smtClean="0"/>
              <a:pPr/>
              <a:t>2012-06-19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84B61F-F77C-45D2-9582-FA95CFECA392}" type="slidenum">
              <a:rPr lang="fr-CA" smtClean="0"/>
              <a:pPr/>
              <a:t>‹#›</a:t>
            </a:fld>
            <a:endParaRPr lang="fr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c.sorbonne.fr/tmp/pierre-christofle/index.html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.sorbonne.fr/tmp/pierre-christofle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985864"/>
          </a:xfrm>
        </p:spPr>
        <p:txBody>
          <a:bodyPr>
            <a:normAutofit/>
          </a:bodyPr>
          <a:lstStyle/>
          <a:p>
            <a:r>
              <a:rPr lang="fr-CA" dirty="0" err="1" smtClean="0"/>
              <a:t>Kouky</a:t>
            </a:r>
            <a:r>
              <a:rPr lang="fr-CA" dirty="0" smtClean="0"/>
              <a:t> FIANU</a:t>
            </a:r>
          </a:p>
          <a:p>
            <a:pPr>
              <a:spcBef>
                <a:spcPts val="1200"/>
              </a:spcBef>
            </a:pPr>
            <a:r>
              <a:rPr lang="fr-CA" dirty="0" smtClean="0"/>
              <a:t>Université d’</a:t>
            </a:r>
            <a:r>
              <a:rPr lang="fr-CA" dirty="0" err="1" smtClean="0"/>
              <a:t>ottawa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Archives départementales du Loiret, 19 juin 2012</a:t>
            </a:r>
          </a:p>
          <a:p>
            <a:endParaRPr lang="fr-CA" dirty="0" smtClean="0"/>
          </a:p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smtClean="0"/>
              <a:t>Aux sources des relations sociales : le notaire orléanais du XV</a:t>
            </a:r>
            <a:r>
              <a:rPr lang="fr-CA" b="1" baseline="30000" dirty="0" smtClean="0"/>
              <a:t>e</a:t>
            </a:r>
            <a:r>
              <a:rPr lang="fr-CA" b="1" dirty="0" smtClean="0"/>
              <a:t> siècle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2534816" cy="4608512"/>
          </a:xfrm>
        </p:spPr>
        <p:txBody>
          <a:bodyPr/>
          <a:lstStyle/>
          <a:p>
            <a:r>
              <a:rPr lang="fr-CA" dirty="0" smtClean="0"/>
              <a:t>Édition électronique de l’année 1437 dans le minutier de Pierre Christofle (Arc. </a:t>
            </a:r>
            <a:r>
              <a:rPr lang="fr-CA" dirty="0" smtClean="0"/>
              <a:t>d</a:t>
            </a:r>
            <a:r>
              <a:rPr lang="fr-CA" dirty="0" smtClean="0"/>
              <a:t>ép. Loiret, 3 E 10144, fol. 56v à fol. 151v ) : 387 minutes entre le 1</a:t>
            </a:r>
            <a:r>
              <a:rPr lang="fr-CA" baseline="30000" dirty="0" smtClean="0"/>
              <a:t>er</a:t>
            </a:r>
            <a:r>
              <a:rPr lang="fr-CA" dirty="0" smtClean="0"/>
              <a:t> janvier et le 30 décembre. 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59832" y="2132856"/>
            <a:ext cx="5832648" cy="1368152"/>
          </a:xfrm>
        </p:spPr>
        <p:txBody>
          <a:bodyPr/>
          <a:lstStyle/>
          <a:p>
            <a:pPr>
              <a:buNone/>
            </a:pPr>
            <a:r>
              <a:rPr lang="fr-CA" sz="2400" dirty="0" smtClean="0">
                <a:hlinkClick r:id="rId2"/>
              </a:rPr>
              <a:t>http://</a:t>
            </a:r>
            <a:r>
              <a:rPr lang="fr-CA" sz="2400" dirty="0" smtClean="0">
                <a:hlinkClick r:id="rId2"/>
              </a:rPr>
              <a:t>www.enc.sorbonne.fr/tmp/pierre-christofle/index.html</a:t>
            </a:r>
            <a:endParaRPr lang="fr-CA" sz="2400" dirty="0" smtClean="0"/>
          </a:p>
          <a:p>
            <a:pPr>
              <a:buNone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51920" y="5661248"/>
            <a:ext cx="4607768" cy="504056"/>
          </a:xfrm>
        </p:spPr>
        <p:txBody>
          <a:bodyPr/>
          <a:lstStyle/>
          <a:p>
            <a:r>
              <a:rPr lang="fr-CA" dirty="0" smtClean="0"/>
              <a:t>Utilisation des documents</a:t>
            </a:r>
            <a:endParaRPr lang="fr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Troisième de </a:t>
            </a:r>
            <a:r>
              <a:rPr lang="fr-CA" sz="2000" dirty="0" smtClean="0"/>
              <a:t>couverture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Se </a:t>
            </a:r>
            <a:r>
              <a:rPr lang="fr-CA" sz="2000" dirty="0" smtClean="0">
                <a:solidFill>
                  <a:schemeClr val="tx1"/>
                </a:solidFill>
              </a:rPr>
              <a:t>bien ne vous </a:t>
            </a:r>
            <a:r>
              <a:rPr lang="fr-CA" sz="2000" dirty="0" err="1" smtClean="0">
                <a:solidFill>
                  <a:schemeClr val="tx1"/>
                </a:solidFill>
              </a:rPr>
              <a:t>plaist</a:t>
            </a:r>
            <a:r>
              <a:rPr lang="fr-CA" sz="2000" dirty="0" smtClean="0">
                <a:solidFill>
                  <a:schemeClr val="tx1"/>
                </a:solidFill>
              </a:rPr>
              <a:t> mon service</a:t>
            </a:r>
          </a:p>
          <a:p>
            <a:r>
              <a:rPr lang="fr-CA" sz="2000" dirty="0" err="1" smtClean="0">
                <a:solidFill>
                  <a:schemeClr val="tx1"/>
                </a:solidFill>
              </a:rPr>
              <a:t>Onque</a:t>
            </a:r>
            <a:r>
              <a:rPr lang="fr-CA" sz="2000" dirty="0" smtClean="0">
                <a:solidFill>
                  <a:schemeClr val="tx1"/>
                </a:solidFill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</a:rPr>
              <a:t>meffait</a:t>
            </a:r>
            <a:r>
              <a:rPr lang="fr-CA" sz="2000" dirty="0" smtClean="0">
                <a:solidFill>
                  <a:schemeClr val="tx1"/>
                </a:solidFill>
              </a:rPr>
              <a:t> </a:t>
            </a:r>
            <a:r>
              <a:rPr lang="fr-CA" sz="2000" dirty="0" smtClean="0">
                <a:solidFill>
                  <a:schemeClr val="tx1"/>
                </a:solidFill>
              </a:rPr>
              <a:t>en </a:t>
            </a:r>
            <a:r>
              <a:rPr lang="fr-CA" sz="2000" dirty="0" err="1" smtClean="0">
                <a:solidFill>
                  <a:schemeClr val="tx1"/>
                </a:solidFill>
              </a:rPr>
              <a:t>moy</a:t>
            </a:r>
            <a:r>
              <a:rPr lang="fr-CA" sz="2000" dirty="0" smtClean="0">
                <a:solidFill>
                  <a:schemeClr val="tx1"/>
                </a:solidFill>
              </a:rPr>
              <a:t> </a:t>
            </a:r>
            <a:r>
              <a:rPr lang="fr-CA" sz="2000" dirty="0" err="1" smtClean="0">
                <a:solidFill>
                  <a:schemeClr val="tx1"/>
                </a:solidFill>
              </a:rPr>
              <a:t>voiez</a:t>
            </a:r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Dites </a:t>
            </a:r>
            <a:r>
              <a:rPr lang="fr-CA" sz="2000" dirty="0" err="1" smtClean="0">
                <a:solidFill>
                  <a:schemeClr val="tx1"/>
                </a:solidFill>
              </a:rPr>
              <a:t>moy</a:t>
            </a:r>
            <a:r>
              <a:rPr lang="fr-CA" sz="2000" dirty="0" smtClean="0">
                <a:solidFill>
                  <a:schemeClr val="tx1"/>
                </a:solidFill>
              </a:rPr>
              <a:t> « Va t’an » sans malice</a:t>
            </a:r>
          </a:p>
          <a:p>
            <a:r>
              <a:rPr lang="fr-CA" sz="2000" dirty="0" smtClean="0">
                <a:solidFill>
                  <a:schemeClr val="tx1"/>
                </a:solidFill>
              </a:rPr>
              <a:t>Et je </a:t>
            </a:r>
            <a:r>
              <a:rPr lang="fr-CA" sz="2000" dirty="0" err="1" smtClean="0">
                <a:solidFill>
                  <a:schemeClr val="tx1"/>
                </a:solidFill>
              </a:rPr>
              <a:t>diray</a:t>
            </a:r>
            <a:r>
              <a:rPr lang="fr-CA" sz="2000" dirty="0" smtClean="0">
                <a:solidFill>
                  <a:schemeClr val="tx1"/>
                </a:solidFill>
              </a:rPr>
              <a:t> « A Dieu </a:t>
            </a:r>
            <a:r>
              <a:rPr lang="fr-CA" sz="2000" dirty="0" err="1" smtClean="0">
                <a:solidFill>
                  <a:schemeClr val="tx1"/>
                </a:solidFill>
              </a:rPr>
              <a:t>soiez</a:t>
            </a:r>
            <a:r>
              <a:rPr lang="fr-CA" sz="2000" dirty="0" smtClean="0">
                <a:solidFill>
                  <a:schemeClr val="tx1"/>
                </a:solidFill>
              </a:rPr>
              <a:t> </a:t>
            </a:r>
            <a:r>
              <a:rPr lang="fr-CA" sz="2000" dirty="0" smtClean="0">
                <a:solidFill>
                  <a:schemeClr val="tx1"/>
                </a:solidFill>
              </a:rPr>
              <a:t>».</a:t>
            </a:r>
            <a:endParaRPr lang="fr-CA" sz="2000" dirty="0" smtClean="0">
              <a:solidFill>
                <a:schemeClr val="tx1"/>
              </a:solidFill>
            </a:endParaRPr>
          </a:p>
          <a:p>
            <a:r>
              <a:rPr lang="fr-CA" sz="2000" dirty="0" smtClean="0">
                <a:solidFill>
                  <a:schemeClr val="tx1"/>
                </a:solidFill>
              </a:rPr>
              <a:t>		</a:t>
            </a:r>
            <a:r>
              <a:rPr lang="fr-CA" sz="2000" dirty="0" err="1" smtClean="0">
                <a:solidFill>
                  <a:schemeClr val="tx1"/>
                </a:solidFill>
              </a:rPr>
              <a:t>Puissart</a:t>
            </a:r>
            <a:endParaRPr lang="fr-CA" sz="2000" dirty="0" smtClean="0">
              <a:solidFill>
                <a:schemeClr val="tx1"/>
              </a:solidFill>
            </a:endParaRPr>
          </a:p>
          <a:p>
            <a:endParaRPr lang="fr-CA" sz="2000" dirty="0" smtClean="0"/>
          </a:p>
          <a:p>
            <a:endParaRPr lang="fr-CA" sz="2000" dirty="0"/>
          </a:p>
          <a:p>
            <a:endParaRPr lang="fr-CA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0053" t="23570" r="7632" b="18474"/>
          <a:stretch>
            <a:fillRect/>
          </a:stretch>
        </p:blipFill>
        <p:spPr bwMode="auto">
          <a:xfrm>
            <a:off x="3172540" y="692696"/>
            <a:ext cx="521588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2362200" cy="4824536"/>
          </a:xfrm>
        </p:spPr>
        <p:txBody>
          <a:bodyPr/>
          <a:lstStyle/>
          <a:p>
            <a:r>
              <a:rPr lang="fr-FR" sz="1800" dirty="0" smtClean="0"/>
              <a:t>Études ayant déposé des fonds médiévaux aux archives départementales  à partir de 1948</a:t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200" b="0" dirty="0" smtClean="0"/>
              <a:t>(Source : Guides et inventaires des archives départementales du Loiret) </a:t>
            </a:r>
            <a:endParaRPr lang="fr-CA" sz="1200" b="0" dirty="0"/>
          </a:p>
        </p:txBody>
      </p:sp>
      <p:pic>
        <p:nvPicPr>
          <p:cNvPr id="2050" name="Picture 2" descr="carte tit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6098524" cy="46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ouky\Documents\Kouky\COLLOC\ADL juin 2012\fol. 2r affich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620688"/>
            <a:ext cx="4176464" cy="586999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2362200" cy="780256"/>
          </a:xfrm>
        </p:spPr>
        <p:txBody>
          <a:bodyPr/>
          <a:lstStyle/>
          <a:p>
            <a:r>
              <a:rPr lang="fr-CA" sz="1800" dirty="0" smtClean="0"/>
              <a:t>Arch. dép. Loiret, 3</a:t>
            </a:r>
            <a:r>
              <a:rPr lang="fr-CA" sz="1800" baseline="30000" dirty="0" smtClean="0"/>
              <a:t>E</a:t>
            </a:r>
            <a:r>
              <a:rPr lang="fr-CA" sz="1800" dirty="0" smtClean="0"/>
              <a:t>10144, fol. 2r</a:t>
            </a:r>
            <a:endParaRPr lang="fr-CA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r-CA" dirty="0" smtClean="0"/>
              <a:t>Testament de Pierre Charretier, tisserand de drap d’Orléans, « </a:t>
            </a:r>
            <a:r>
              <a:rPr lang="fr-CA" sz="1800" dirty="0" err="1" smtClean="0"/>
              <a:t>estably</a:t>
            </a:r>
            <a:r>
              <a:rPr lang="fr-CA" dirty="0" smtClean="0"/>
              <a:t> et </a:t>
            </a:r>
            <a:r>
              <a:rPr lang="fr-CA" dirty="0" err="1" smtClean="0"/>
              <a:t>present</a:t>
            </a:r>
            <a:r>
              <a:rPr lang="fr-CA" dirty="0" smtClean="0"/>
              <a:t> au jour d’</a:t>
            </a:r>
            <a:r>
              <a:rPr lang="fr-CA" dirty="0" err="1" smtClean="0"/>
              <a:t>ui</a:t>
            </a:r>
            <a:r>
              <a:rPr lang="fr-CA" dirty="0" smtClean="0"/>
              <a:t> par devant Pierre Christofle notaire juré de </a:t>
            </a:r>
            <a:r>
              <a:rPr lang="fr-CA" dirty="0" err="1" smtClean="0"/>
              <a:t>Chastellet</a:t>
            </a:r>
            <a:r>
              <a:rPr lang="fr-CA" dirty="0" smtClean="0"/>
              <a:t> d’</a:t>
            </a:r>
            <a:r>
              <a:rPr lang="fr-CA" dirty="0" err="1" smtClean="0"/>
              <a:t>Orleans</a:t>
            </a:r>
            <a:r>
              <a:rPr lang="fr-CA" dirty="0" smtClean="0"/>
              <a:t>, lequel </a:t>
            </a:r>
            <a:r>
              <a:rPr lang="fr-CA" dirty="0" err="1" smtClean="0"/>
              <a:t>fist</a:t>
            </a:r>
            <a:r>
              <a:rPr lang="fr-CA" dirty="0" smtClean="0"/>
              <a:t>, ordonna (...) sa </a:t>
            </a:r>
            <a:r>
              <a:rPr lang="fr-CA" dirty="0" err="1" smtClean="0"/>
              <a:t>derreniere</a:t>
            </a:r>
            <a:r>
              <a:rPr lang="fr-CA" dirty="0" smtClean="0"/>
              <a:t> </a:t>
            </a:r>
            <a:r>
              <a:rPr lang="fr-CA" dirty="0" err="1" smtClean="0"/>
              <a:t>volunté</a:t>
            </a:r>
            <a:r>
              <a:rPr lang="fr-CA" dirty="0" smtClean="0"/>
              <a:t> en la forme et manière qui ensuit… » </a:t>
            </a:r>
            <a:endParaRPr lang="fr-CA" dirty="0"/>
          </a:p>
        </p:txBody>
      </p:sp>
      <p:sp>
        <p:nvSpPr>
          <p:cNvPr id="7" name="Rectangle 6"/>
          <p:cNvSpPr/>
          <p:nvPr/>
        </p:nvSpPr>
        <p:spPr>
          <a:xfrm>
            <a:off x="5436096" y="3356992"/>
            <a:ext cx="2808312" cy="432048"/>
          </a:xfrm>
          <a:prstGeom prst="rect">
            <a:avLst/>
          </a:prstGeom>
          <a:noFill/>
          <a:ln w="222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43808" y="2924944"/>
            <a:ext cx="2520280" cy="50405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uky\Documents\Kouky\COLLOC\ADL juin 2012\fol. 2r affich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548680"/>
            <a:ext cx="4176464" cy="5869995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786408"/>
          </a:xfrm>
        </p:spPr>
        <p:txBody>
          <a:bodyPr/>
          <a:lstStyle/>
          <a:p>
            <a:r>
              <a:rPr lang="fr-CA" sz="1800" dirty="0" smtClean="0"/>
              <a:t>Arch. dép. Loiret, 3</a:t>
            </a:r>
            <a:r>
              <a:rPr lang="fr-CA" sz="1800" baseline="30000" dirty="0" smtClean="0"/>
              <a:t>E</a:t>
            </a:r>
            <a:r>
              <a:rPr lang="fr-CA" sz="1800" dirty="0" smtClean="0"/>
              <a:t>10144, fol. 2r</a:t>
            </a:r>
            <a:endParaRPr lang="fr-CA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251520" y="1916832"/>
            <a:ext cx="2736304" cy="4209331"/>
          </a:xfrm>
        </p:spPr>
        <p:txBody>
          <a:bodyPr>
            <a:normAutofit/>
          </a:bodyPr>
          <a:lstStyle/>
          <a:p>
            <a:r>
              <a:rPr lang="fr-CA" dirty="0" smtClean="0"/>
              <a:t>Début du registre de Pierre Christofle (1436-1438) :</a:t>
            </a:r>
          </a:p>
          <a:p>
            <a:r>
              <a:rPr lang="fr-CA" dirty="0" smtClean="0"/>
              <a:t>« </a:t>
            </a:r>
            <a:r>
              <a:rPr lang="fr-CA" dirty="0" err="1" smtClean="0"/>
              <a:t>Commancement</a:t>
            </a:r>
            <a:r>
              <a:rPr lang="fr-CA" dirty="0" smtClean="0"/>
              <a:t> d’année qui est le samedi </a:t>
            </a:r>
            <a:r>
              <a:rPr lang="fr-CA" dirty="0" err="1" smtClean="0"/>
              <a:t>vueille</a:t>
            </a:r>
            <a:r>
              <a:rPr lang="fr-CA" dirty="0" smtClean="0"/>
              <a:t> de  Pasques </a:t>
            </a:r>
            <a:r>
              <a:rPr lang="fr-CA" dirty="0" err="1" smtClean="0"/>
              <a:t>commencens</a:t>
            </a:r>
            <a:r>
              <a:rPr lang="fr-CA" dirty="0" smtClean="0"/>
              <a:t> </a:t>
            </a:r>
            <a:r>
              <a:rPr lang="fr-CA" dirty="0" err="1" smtClean="0"/>
              <a:t>apres</a:t>
            </a:r>
            <a:r>
              <a:rPr lang="fr-CA" dirty="0" smtClean="0"/>
              <a:t> le service, </a:t>
            </a:r>
            <a:r>
              <a:rPr lang="fr-CA" dirty="0" err="1" smtClean="0"/>
              <a:t>septiesme</a:t>
            </a:r>
            <a:r>
              <a:rPr lang="fr-CA" dirty="0" smtClean="0"/>
              <a:t> [jour] du mois d’avril l’an de notre seigneur mil  CCCC trente six, du temps [de] Jehan le </a:t>
            </a:r>
            <a:r>
              <a:rPr lang="fr-CA" dirty="0" err="1" smtClean="0"/>
              <a:t>Prestre</a:t>
            </a:r>
            <a:r>
              <a:rPr lang="fr-CA" dirty="0" smtClean="0"/>
              <a:t>  licencié en lois, garde de la </a:t>
            </a:r>
            <a:r>
              <a:rPr lang="fr-CA" dirty="0" err="1" smtClean="0"/>
              <a:t>prevosté</a:t>
            </a:r>
            <a:r>
              <a:rPr lang="fr-CA" dirty="0" smtClean="0"/>
              <a:t> d’</a:t>
            </a:r>
            <a:r>
              <a:rPr lang="fr-CA" dirty="0" err="1" smtClean="0"/>
              <a:t>Orleans</a:t>
            </a:r>
            <a:r>
              <a:rPr lang="fr-CA" dirty="0" smtClean="0"/>
              <a:t>, et [Jehan] de Recoin notaire en </a:t>
            </a:r>
            <a:r>
              <a:rPr lang="fr-CA" dirty="0" err="1" smtClean="0"/>
              <a:t>Chastellet</a:t>
            </a:r>
            <a:r>
              <a:rPr lang="fr-CA" dirty="0" smtClean="0"/>
              <a:t> d’Orléans, garde du </a:t>
            </a:r>
            <a:r>
              <a:rPr lang="fr-CA" dirty="0" err="1" smtClean="0"/>
              <a:t>seel</a:t>
            </a:r>
            <a:r>
              <a:rPr lang="fr-CA" dirty="0" smtClean="0"/>
              <a:t> aux </a:t>
            </a:r>
            <a:r>
              <a:rPr lang="fr-CA" dirty="0" err="1" smtClean="0"/>
              <a:t>cont</a:t>
            </a:r>
            <a:r>
              <a:rPr lang="fr-CA" dirty="0" smtClean="0"/>
              <a:t>[</a:t>
            </a:r>
            <a:r>
              <a:rPr lang="fr-CA" dirty="0" err="1" smtClean="0"/>
              <a:t>raux</a:t>
            </a:r>
            <a:r>
              <a:rPr lang="fr-CA" dirty="0" smtClean="0"/>
              <a:t>] d’icelle </a:t>
            </a:r>
            <a:r>
              <a:rPr lang="fr-CA" dirty="0" err="1" smtClean="0"/>
              <a:t>prevosté</a:t>
            </a:r>
            <a:r>
              <a:rPr lang="fr-CA" dirty="0" smtClean="0"/>
              <a:t> d’</a:t>
            </a:r>
            <a:r>
              <a:rPr lang="fr-CA" dirty="0" err="1" smtClean="0"/>
              <a:t>Orleans</a:t>
            </a:r>
            <a:r>
              <a:rPr lang="fr-CA" dirty="0" smtClean="0"/>
              <a:t>».</a:t>
            </a:r>
            <a:endParaRPr lang="fr-CA" dirty="0"/>
          </a:p>
        </p:txBody>
      </p:sp>
      <p:sp>
        <p:nvSpPr>
          <p:cNvPr id="9" name="Rounded Rectangle 8"/>
          <p:cNvSpPr/>
          <p:nvPr/>
        </p:nvSpPr>
        <p:spPr>
          <a:xfrm>
            <a:off x="5076056" y="620688"/>
            <a:ext cx="3168352" cy="1512168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43808" y="1340768"/>
            <a:ext cx="2376264" cy="144016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203848" y="764704"/>
          <a:ext cx="5544616" cy="5400608"/>
        </p:xfrm>
        <a:graphic>
          <a:graphicData uri="http://schemas.openxmlformats.org/drawingml/2006/table">
            <a:tbl>
              <a:tblPr/>
              <a:tblGrid>
                <a:gridCol w="2292158"/>
                <a:gridCol w="3252458"/>
              </a:tblGrid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1385-1403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Guillaume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Ascelin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(3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1404-1412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Etienne Cailly (1 recueil)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1407-1440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Guillaume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Giraut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(12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1423-1450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Pierre Christofle (11 recueils)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1433-1438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Jean de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Recouin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(1 recueil)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1439-1458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Arnoul Sarre (6 recueils)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1449-1453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Michel Filleul (1 recueil)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1455-1480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Guillaume Garsonnet (15 recueils)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1456-1491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Jean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Gidoin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(31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1459-1499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Jean Prévost (16 recueils)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1467-1469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Jean Petit (2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1468-1469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Guillaume Guyot (1 recueil)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1475-1500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Pierre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Noblet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(27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1476-1477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>
                          <a:latin typeface="+mn-lt"/>
                          <a:ea typeface="Calibri"/>
                          <a:cs typeface="Times New Roman"/>
                        </a:rPr>
                        <a:t>Guillaume Chenu (1 recueil)</a:t>
                      </a:r>
                      <a:endParaRPr lang="fr-CA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1478-1482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Guillaume </a:t>
                      </a:r>
                      <a:r>
                        <a:rPr lang="fr-FR" sz="1400" dirty="0" err="1">
                          <a:latin typeface="+mn-lt"/>
                          <a:ea typeface="Calibri"/>
                          <a:cs typeface="Times New Roman"/>
                        </a:rPr>
                        <a:t>Bérault</a:t>
                      </a: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 (2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3753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1492-1500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400" dirty="0">
                          <a:latin typeface="+mn-lt"/>
                          <a:ea typeface="Calibri"/>
                          <a:cs typeface="Times New Roman"/>
                        </a:rPr>
                        <a:t>Jean Marchand (9 recueils)</a:t>
                      </a:r>
                      <a:endParaRPr lang="fr-CA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5536" y="1412776"/>
            <a:ext cx="24482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Notaires médiévaux dont les registres sont aujourd’hui conservés aux Archives départementales du Loiret.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Conservation : 36 volumes entre 1385 et 1450, mais  une centaine pour 1450-1500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356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339752" y="692696"/>
            <a:ext cx="6804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Édition en ligne : </a:t>
            </a:r>
            <a:br>
              <a:rPr lang="fr-CA" dirty="0" smtClean="0"/>
            </a:br>
            <a:r>
              <a:rPr lang="fr-CA" dirty="0" smtClean="0">
                <a:hlinkClick r:id="rId3"/>
              </a:rPr>
              <a:t>http://www.enc.sorbonne.fr/tmp/pierre-christofle/index.html</a:t>
            </a:r>
            <a:endParaRPr lang="fr-CA" dirty="0" smtClean="0"/>
          </a:p>
          <a:p>
            <a:endParaRPr lang="fr-CA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298576"/>
          </a:xfrm>
        </p:spPr>
        <p:txBody>
          <a:bodyPr/>
          <a:lstStyle/>
          <a:p>
            <a:r>
              <a:rPr lang="fr-CA" sz="1800" dirty="0" smtClean="0"/>
              <a:t>Archives départementales du Loiret, 3E10291, novembre 1460 : répertoire de Guillaume </a:t>
            </a:r>
            <a:r>
              <a:rPr lang="fr-CA" sz="1800" dirty="0" err="1" smtClean="0"/>
              <a:t>Garsonnet</a:t>
            </a:r>
            <a:endParaRPr lang="fr-CA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r="55685" b="32042"/>
          <a:stretch>
            <a:fillRect/>
          </a:stretch>
        </p:blipFill>
        <p:spPr bwMode="auto">
          <a:xfrm>
            <a:off x="4790691" y="764704"/>
            <a:ext cx="388576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915816" y="1124744"/>
            <a:ext cx="1728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achat</a:t>
            </a:r>
          </a:p>
          <a:p>
            <a:endParaRPr lang="fr-CA" dirty="0" smtClean="0"/>
          </a:p>
          <a:p>
            <a:r>
              <a:rPr lang="fr-CA" dirty="0" smtClean="0"/>
              <a:t>amortissement</a:t>
            </a:r>
          </a:p>
          <a:p>
            <a:endParaRPr lang="fr-CA" dirty="0" smtClean="0"/>
          </a:p>
          <a:p>
            <a:r>
              <a:rPr lang="fr-CA" dirty="0" err="1" smtClean="0"/>
              <a:t>louaige</a:t>
            </a:r>
            <a:endParaRPr lang="fr-CA" dirty="0" smtClean="0"/>
          </a:p>
          <a:p>
            <a:r>
              <a:rPr lang="fr-CA" dirty="0" smtClean="0"/>
              <a:t>bail</a:t>
            </a:r>
          </a:p>
          <a:p>
            <a:endParaRPr lang="fr-CA" dirty="0" smtClean="0"/>
          </a:p>
          <a:p>
            <a:r>
              <a:rPr lang="fr-CA" dirty="0" smtClean="0"/>
              <a:t>achat</a:t>
            </a:r>
          </a:p>
          <a:p>
            <a:endParaRPr lang="fr-CA" dirty="0" smtClean="0"/>
          </a:p>
          <a:p>
            <a:r>
              <a:rPr lang="fr-CA" dirty="0" smtClean="0"/>
              <a:t>amortissement</a:t>
            </a:r>
          </a:p>
          <a:p>
            <a:endParaRPr lang="fr-CA" dirty="0" smtClean="0"/>
          </a:p>
          <a:p>
            <a:r>
              <a:rPr lang="fr-CA" dirty="0" smtClean="0"/>
              <a:t>bail à moisson</a:t>
            </a:r>
          </a:p>
          <a:p>
            <a:endParaRPr lang="fr-CA" dirty="0" smtClean="0"/>
          </a:p>
          <a:p>
            <a:r>
              <a:rPr lang="fr-CA" dirty="0" smtClean="0"/>
              <a:t>amortissement</a:t>
            </a:r>
          </a:p>
          <a:p>
            <a:r>
              <a:rPr lang="fr-CA" dirty="0" smtClean="0"/>
              <a:t>obligation</a:t>
            </a:r>
            <a:endParaRPr lang="fr-C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51920" y="1340768"/>
            <a:ext cx="2016224" cy="720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572000" y="1844824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51920" y="2276872"/>
            <a:ext cx="21602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63888" y="2636912"/>
            <a:ext cx="259228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707904" y="3068960"/>
            <a:ext cx="21602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572000" y="3501008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72000" y="4005064"/>
            <a:ext cx="20882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572000" y="4509120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211960" y="4941168"/>
            <a:ext cx="187220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2370584"/>
          </a:xfrm>
        </p:spPr>
        <p:txBody>
          <a:bodyPr/>
          <a:lstStyle/>
          <a:p>
            <a:r>
              <a:rPr lang="fr-CA" dirty="0" smtClean="0"/>
              <a:t>Actes contenant des dons (échantillon de 2000 minutes entre 1385 et 1450)</a:t>
            </a:r>
            <a:endParaRPr lang="fr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11960" y="692696"/>
          <a:ext cx="3631425" cy="5400600"/>
        </p:xfrm>
        <a:graphic>
          <a:graphicData uri="http://schemas.openxmlformats.org/drawingml/2006/table">
            <a:tbl>
              <a:tblPr/>
              <a:tblGrid>
                <a:gridCol w="1203815"/>
                <a:gridCol w="1258761"/>
                <a:gridCol w="1168849"/>
              </a:tblGrid>
              <a:tr h="193104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Types d’actes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Dons fait pour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Nombre d’actes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04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Contrat de mariage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Douaire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Mariage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Vifs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Donation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58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?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Aumône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Don mutuel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Études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Études + hoirie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Études + services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Hoirie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Mariage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Prêt remboursé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Services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Services + aumône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Vifs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Douaire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Mariage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Émancipation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Études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0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Testament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Aumône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Mort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CA" sz="9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749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CA" sz="900" b="1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fr-CA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fr-CA" sz="9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CA" sz="900" b="1" dirty="0">
                          <a:latin typeface="Arial"/>
                          <a:ea typeface="Times New Roman"/>
                          <a:cs typeface="Times New Roman"/>
                        </a:rPr>
                        <a:t>83</a:t>
                      </a:r>
                      <a:endParaRPr lang="fr-CA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4966" marR="3496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696"/>
            <a:ext cx="2362200" cy="5544616"/>
          </a:xfrm>
        </p:spPr>
        <p:txBody>
          <a:bodyPr/>
          <a:lstStyle/>
          <a:p>
            <a:r>
              <a:rPr lang="fr-CA" dirty="0" smtClean="0"/>
              <a:t>Ordonnance royale de 1355 contre la cession de dette à </a:t>
            </a:r>
            <a:r>
              <a:rPr lang="fr-CA" i="1" dirty="0" err="1" smtClean="0"/>
              <a:t>potentior</a:t>
            </a:r>
            <a:r>
              <a:rPr lang="fr-CA" dirty="0" smtClean="0"/>
              <a:t>. Éditée dans </a:t>
            </a:r>
            <a:r>
              <a:rPr lang="fr-CA" cap="small" dirty="0" smtClean="0"/>
              <a:t>Jourdan </a:t>
            </a:r>
            <a:r>
              <a:rPr lang="fr-CA" cap="small" dirty="0" smtClean="0"/>
              <a:t>A.-J.</a:t>
            </a:r>
            <a:r>
              <a:rPr lang="fr-CA" dirty="0" smtClean="0"/>
              <a:t>, </a:t>
            </a:r>
            <a:r>
              <a:rPr lang="fr-CA" cap="small" dirty="0" err="1" smtClean="0"/>
              <a:t>Decrusy</a:t>
            </a:r>
            <a:r>
              <a:rPr lang="fr-CA" cap="small" dirty="0" smtClean="0"/>
              <a:t> </a:t>
            </a:r>
            <a:r>
              <a:rPr lang="fr-CA" dirty="0" smtClean="0"/>
              <a:t>, </a:t>
            </a:r>
            <a:r>
              <a:rPr lang="fr-CA" cap="small" dirty="0" smtClean="0"/>
              <a:t>Isambert F.-A. (</a:t>
            </a:r>
            <a:r>
              <a:rPr lang="fr-CA" dirty="0" smtClean="0"/>
              <a:t>éd.</a:t>
            </a:r>
            <a:r>
              <a:rPr lang="fr-CA" cap="small" dirty="0" smtClean="0"/>
              <a:t>)</a:t>
            </a:r>
            <a:r>
              <a:rPr lang="fr-CA" dirty="0" smtClean="0"/>
              <a:t>, </a:t>
            </a:r>
            <a:r>
              <a:rPr lang="fr-CA" i="1" dirty="0" smtClean="0"/>
              <a:t>Recueil général des anciennes lois françaises,</a:t>
            </a:r>
            <a:r>
              <a:rPr lang="fr-CA" dirty="0" smtClean="0"/>
              <a:t> t. IV, p. 751, art. 9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CA" dirty="0" smtClean="0"/>
              <a:t>« que nul ne puisse faire transport ou cession de </a:t>
            </a:r>
            <a:r>
              <a:rPr lang="fr-CA" dirty="0" err="1" smtClean="0"/>
              <a:t>debte</a:t>
            </a:r>
            <a:r>
              <a:rPr lang="fr-CA" dirty="0" smtClean="0"/>
              <a:t> en plus puissant, ne en aucun de </a:t>
            </a:r>
            <a:r>
              <a:rPr lang="fr-CA" dirty="0" err="1" smtClean="0"/>
              <a:t>noz</a:t>
            </a:r>
            <a:r>
              <a:rPr lang="fr-CA" dirty="0" smtClean="0"/>
              <a:t> officiers, ou officiers d’autres seigneurs, ne en personne </a:t>
            </a:r>
            <a:r>
              <a:rPr lang="fr-CA" dirty="0" err="1" smtClean="0"/>
              <a:t>privillegiée</a:t>
            </a:r>
            <a:r>
              <a:rPr lang="fr-CA" dirty="0" smtClean="0"/>
              <a:t>, mais généralement </a:t>
            </a:r>
            <a:r>
              <a:rPr lang="fr-CA" dirty="0" err="1" smtClean="0"/>
              <a:t>deffendons</a:t>
            </a:r>
            <a:r>
              <a:rPr lang="fr-CA" dirty="0" smtClean="0"/>
              <a:t> tous </a:t>
            </a:r>
            <a:r>
              <a:rPr lang="fr-CA" dirty="0" err="1" smtClean="0"/>
              <a:t>telz</a:t>
            </a:r>
            <a:r>
              <a:rPr lang="fr-CA" dirty="0" smtClean="0"/>
              <a:t> </a:t>
            </a:r>
            <a:r>
              <a:rPr lang="fr-CA" dirty="0" err="1" smtClean="0"/>
              <a:t>transportz</a:t>
            </a:r>
            <a:r>
              <a:rPr lang="fr-CA" dirty="0" smtClean="0"/>
              <a:t> et cessions, et </a:t>
            </a:r>
            <a:r>
              <a:rPr lang="fr-CA" dirty="0" err="1" smtClean="0"/>
              <a:t>yceux</a:t>
            </a:r>
            <a:r>
              <a:rPr lang="fr-CA" dirty="0" smtClean="0"/>
              <a:t> </a:t>
            </a:r>
            <a:r>
              <a:rPr lang="fr-CA" dirty="0" err="1" smtClean="0"/>
              <a:t>reputons</a:t>
            </a:r>
            <a:r>
              <a:rPr lang="fr-CA" dirty="0" smtClean="0"/>
              <a:t> et </a:t>
            </a:r>
            <a:r>
              <a:rPr lang="fr-CA" dirty="0" err="1" smtClean="0"/>
              <a:t>decernons</a:t>
            </a:r>
            <a:r>
              <a:rPr lang="fr-CA" dirty="0" smtClean="0"/>
              <a:t> </a:t>
            </a:r>
            <a:r>
              <a:rPr lang="fr-CA" dirty="0" err="1" smtClean="0"/>
              <a:t>nuz</a:t>
            </a:r>
            <a:r>
              <a:rPr lang="fr-CA" dirty="0" smtClean="0"/>
              <a:t>, et de nulle </a:t>
            </a:r>
            <a:r>
              <a:rPr lang="fr-CA" dirty="0" err="1" smtClean="0"/>
              <a:t>valüe</a:t>
            </a:r>
            <a:r>
              <a:rPr lang="fr-CA" dirty="0" smtClean="0"/>
              <a:t> ; et avec ce voulons et </a:t>
            </a:r>
            <a:r>
              <a:rPr lang="fr-CA" dirty="0" err="1" smtClean="0"/>
              <a:t>ordenons</a:t>
            </a:r>
            <a:r>
              <a:rPr lang="fr-CA" dirty="0" smtClean="0"/>
              <a:t> que les </a:t>
            </a:r>
            <a:r>
              <a:rPr lang="fr-CA" dirty="0" err="1" smtClean="0"/>
              <a:t>cedens</a:t>
            </a:r>
            <a:r>
              <a:rPr lang="fr-CA" dirty="0" smtClean="0"/>
              <a:t> et </a:t>
            </a:r>
            <a:r>
              <a:rPr lang="fr-CA" dirty="0" err="1" smtClean="0"/>
              <a:t>transportans</a:t>
            </a:r>
            <a:r>
              <a:rPr lang="fr-CA" dirty="0" smtClean="0"/>
              <a:t> perdent l’action, et soient punis d’amende arbitraire ; et se aucuns en y a qui soit </a:t>
            </a:r>
            <a:r>
              <a:rPr lang="fr-CA" dirty="0" err="1" smtClean="0"/>
              <a:t>ja</a:t>
            </a:r>
            <a:r>
              <a:rPr lang="fr-CA" dirty="0" smtClean="0"/>
              <a:t> </a:t>
            </a:r>
            <a:r>
              <a:rPr lang="fr-CA" dirty="0" err="1" smtClean="0"/>
              <a:t>faiz</a:t>
            </a:r>
            <a:r>
              <a:rPr lang="fr-CA" dirty="0" smtClean="0"/>
              <a:t>, desquels la question ne soit encore </a:t>
            </a:r>
            <a:r>
              <a:rPr lang="fr-CA" dirty="0" err="1" smtClean="0"/>
              <a:t>determinée</a:t>
            </a:r>
            <a:r>
              <a:rPr lang="fr-CA" dirty="0" smtClean="0"/>
              <a:t>, nous les cassons, et </a:t>
            </a:r>
            <a:r>
              <a:rPr lang="fr-CA" dirty="0" err="1" smtClean="0"/>
              <a:t>decernons</a:t>
            </a:r>
            <a:r>
              <a:rPr lang="fr-CA" dirty="0" smtClean="0"/>
              <a:t> </a:t>
            </a:r>
            <a:r>
              <a:rPr lang="fr-CA" dirty="0" err="1" smtClean="0"/>
              <a:t>estre</a:t>
            </a:r>
            <a:r>
              <a:rPr lang="fr-CA" dirty="0" smtClean="0"/>
              <a:t> </a:t>
            </a:r>
            <a:r>
              <a:rPr lang="fr-CA" dirty="0" err="1" smtClean="0"/>
              <a:t>nulz</a:t>
            </a:r>
            <a:r>
              <a:rPr lang="fr-CA" dirty="0" smtClean="0"/>
              <a:t> et de nulle </a:t>
            </a:r>
            <a:r>
              <a:rPr lang="fr-CA" dirty="0" err="1" smtClean="0"/>
              <a:t>valüe</a:t>
            </a:r>
            <a:r>
              <a:rPr lang="fr-CA" dirty="0" smtClean="0"/>
              <a:t>, en quelque </a:t>
            </a:r>
            <a:r>
              <a:rPr lang="fr-CA" dirty="0" err="1" smtClean="0"/>
              <a:t>estat</a:t>
            </a:r>
            <a:r>
              <a:rPr lang="fr-CA" dirty="0" smtClean="0"/>
              <a:t> que le </a:t>
            </a:r>
            <a:r>
              <a:rPr lang="fr-CA" dirty="0" err="1" smtClean="0"/>
              <a:t>procez</a:t>
            </a:r>
            <a:r>
              <a:rPr lang="fr-CA" dirty="0" smtClean="0"/>
              <a:t> soit »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430</Words>
  <Application>Microsoft Office PowerPoint</Application>
  <PresentationFormat>On-screen Show (4:3)</PresentationFormat>
  <Paragraphs>136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Aux sources des relations sociales : le notaire orléanais du XVe siècle</vt:lpstr>
      <vt:lpstr>Études ayant déposé des fonds médiévaux aux archives départementales  à partir de 1948          (Source : Guides et inventaires des archives départementales du Loiret) </vt:lpstr>
      <vt:lpstr>Arch. dép. Loiret, 3E10144, fol. 2r</vt:lpstr>
      <vt:lpstr>Arch. dép. Loiret, 3E10144, fol. 2r</vt:lpstr>
      <vt:lpstr>Slide 5</vt:lpstr>
      <vt:lpstr>Slide 6</vt:lpstr>
      <vt:lpstr>Archives départementales du Loiret, 3E10291, novembre 1460 : répertoire de Guillaume Garsonnet</vt:lpstr>
      <vt:lpstr>Actes contenant des dons (échantillon de 2000 minutes entre 1385 et 1450)</vt:lpstr>
      <vt:lpstr>Ordonnance royale de 1355 contre la cession de dette à potentior. Éditée dans Jourdan A.-J., Decrusy , Isambert F.-A. (éd.), Recueil général des anciennes lois françaises, t. IV, p. 751, art. 9</vt:lpstr>
      <vt:lpstr>Édition électronique de l’année 1437 dans le minutier de Pierre Christofle (Arc. dép. Loiret, 3 E 10144, fol. 56v à fol. 151v ) : 387 minutes entre le 1er janvier et le 30 décembre. </vt:lpstr>
      <vt:lpstr>Utilisation des documents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 sources des relations sociales : le notaire orléanais du XVe siècle</dc:title>
  <dc:creator>Kouky</dc:creator>
  <cp:lastModifiedBy>Kouky</cp:lastModifiedBy>
  <cp:revision>67</cp:revision>
  <dcterms:created xsi:type="dcterms:W3CDTF">2012-06-13T08:24:12Z</dcterms:created>
  <dcterms:modified xsi:type="dcterms:W3CDTF">2012-06-19T11:29:53Z</dcterms:modified>
</cp:coreProperties>
</file>